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</p:sldMasterIdLst>
  <p:notesMasterIdLst>
    <p:notesMasterId r:id="rId13"/>
  </p:notesMasterIdLst>
  <p:sldIdLst>
    <p:sldId id="256" r:id="rId3"/>
    <p:sldId id="259" r:id="rId4"/>
    <p:sldId id="273" r:id="rId5"/>
    <p:sldId id="278" r:id="rId6"/>
    <p:sldId id="279" r:id="rId7"/>
    <p:sldId id="280" r:id="rId8"/>
    <p:sldId id="281" r:id="rId9"/>
    <p:sldId id="283" r:id="rId10"/>
    <p:sldId id="282" r:id="rId11"/>
    <p:sldId id="26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51" autoAdjust="0"/>
  </p:normalViewPr>
  <p:slideViewPr>
    <p:cSldViewPr snapToObjects="1" showGuides="1">
      <p:cViewPr varScale="1">
        <p:scale>
          <a:sx n="119" d="100"/>
          <a:sy n="119" d="100"/>
        </p:scale>
        <p:origin x="9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9CB8C-E4ED-4C6F-94B1-E680193BE34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162E7-8402-442B-9B76-032B745A92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86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/>
          </p:cNvSpPr>
          <p:nvPr userDrawn="1"/>
        </p:nvSpPr>
        <p:spPr>
          <a:xfrm>
            <a:off x="0" y="0"/>
            <a:ext cx="5364000" cy="51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3392" y="440668"/>
            <a:ext cx="4608512" cy="2387600"/>
          </a:xfrm>
        </p:spPr>
        <p:txBody>
          <a:bodyPr anchor="b"/>
          <a:lstStyle>
            <a:lvl1pPr algn="l">
              <a:spcAft>
                <a:spcPts val="0"/>
              </a:spcAft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3392" y="3033378"/>
            <a:ext cx="4608512" cy="1223714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Noto Serif SC Light" panose="02020300000000000000" pitchFamily="18" charset="-128"/>
                <a:ea typeface="Noto Serif SC Light" panose="020203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91" y="5130000"/>
            <a:ext cx="1728000" cy="1728000"/>
          </a:xfrm>
          <a:prstGeom prst="rect">
            <a:avLst/>
          </a:prstGeom>
        </p:spPr>
      </p:pic>
      <p:grpSp>
        <p:nvGrpSpPr>
          <p:cNvPr id="12" name="Groupe 11"/>
          <p:cNvGrpSpPr/>
          <p:nvPr userDrawn="1"/>
        </p:nvGrpSpPr>
        <p:grpSpPr>
          <a:xfrm>
            <a:off x="10464000" y="0"/>
            <a:ext cx="1728000" cy="3443606"/>
            <a:chOff x="10464000" y="0"/>
            <a:chExt cx="1728000" cy="3443606"/>
          </a:xfrm>
        </p:grpSpPr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00" y="1715606"/>
              <a:ext cx="1728000" cy="1728000"/>
            </a:xfrm>
            <a:prstGeom prst="rect">
              <a:avLst/>
            </a:prstGeom>
          </p:spPr>
        </p:pic>
        <p:sp>
          <p:nvSpPr>
            <p:cNvPr id="11" name="Rectangle 10"/>
            <p:cNvSpPr>
              <a:spLocks noChangeAspect="1"/>
            </p:cNvSpPr>
            <p:nvPr userDrawn="1"/>
          </p:nvSpPr>
          <p:spPr>
            <a:xfrm>
              <a:off x="10464000" y="0"/>
              <a:ext cx="1728000" cy="172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4653384"/>
            <a:ext cx="4608016" cy="431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4182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9536" y="1858924"/>
            <a:ext cx="5508612" cy="609398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919288" y="2780928"/>
            <a:ext cx="5508625" cy="3169022"/>
          </a:xfrm>
        </p:spPr>
        <p:txBody>
          <a:bodyPr/>
          <a:lstStyle>
            <a:lvl1pPr marL="354013" indent="-354013">
              <a:defRPr sz="20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0" y="0"/>
            <a:ext cx="1728000" cy="172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7584000" y="0"/>
            <a:ext cx="4608000" cy="6858000"/>
          </a:xfrm>
          <a:prstGeom prst="rect">
            <a:avLst/>
          </a:prstGeo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708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937" y="323622"/>
            <a:ext cx="11160125" cy="55399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9"/>
          </p:nvPr>
        </p:nvSpPr>
        <p:spPr>
          <a:xfrm>
            <a:off x="515938" y="6342740"/>
            <a:ext cx="5580062" cy="26161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BUPT-emlyon GEMBA Program</a:t>
            </a:r>
          </a:p>
        </p:txBody>
      </p:sp>
      <p:cxnSp>
        <p:nvCxnSpPr>
          <p:cNvPr id="6" name="Connecteur droit 9"/>
          <p:cNvCxnSpPr/>
          <p:nvPr userDrawn="1"/>
        </p:nvCxnSpPr>
        <p:spPr>
          <a:xfrm>
            <a:off x="515937" y="940694"/>
            <a:ext cx="927652" cy="0"/>
          </a:xfrm>
          <a:prstGeom prst="line">
            <a:avLst/>
          </a:prstGeom>
          <a:ln>
            <a:solidFill>
              <a:srgbClr val="E10F2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34" y="6071312"/>
            <a:ext cx="3683726" cy="8044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229" y="-56610"/>
            <a:ext cx="2218026" cy="11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000" y="5130000"/>
            <a:ext cx="1728000" cy="1728000"/>
          </a:xfrm>
          <a:prstGeom prst="rect">
            <a:avLst/>
          </a:prstGeom>
        </p:spPr>
      </p:pic>
      <p:grpSp>
        <p:nvGrpSpPr>
          <p:cNvPr id="11" name="Groupe 10"/>
          <p:cNvGrpSpPr/>
          <p:nvPr userDrawn="1"/>
        </p:nvGrpSpPr>
        <p:grpSpPr>
          <a:xfrm>
            <a:off x="0" y="0"/>
            <a:ext cx="10476000" cy="5148000"/>
            <a:chOff x="0" y="0"/>
            <a:chExt cx="10476000" cy="5148000"/>
          </a:xfrm>
        </p:grpSpPr>
        <p:sp>
          <p:nvSpPr>
            <p:cNvPr id="4" name="Rectangle 3"/>
            <p:cNvSpPr>
              <a:spLocks/>
            </p:cNvSpPr>
            <p:nvPr userDrawn="1"/>
          </p:nvSpPr>
          <p:spPr>
            <a:xfrm>
              <a:off x="0" y="0"/>
              <a:ext cx="10476000" cy="514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000" y="3420000"/>
              <a:ext cx="1728000" cy="1728000"/>
            </a:xfrm>
            <a:prstGeom prst="rect">
              <a:avLst/>
            </a:prstGeom>
          </p:spPr>
        </p:pic>
      </p:grp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1451484" y="1412775"/>
            <a:ext cx="7308812" cy="3132237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spcAft>
                <a:spcPts val="3000"/>
              </a:spcAft>
              <a:defRPr sz="36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7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1200"/>
              </a:spcBef>
              <a:spcAft>
                <a:spcPts val="0"/>
              </a:spcAft>
              <a:defRPr sz="17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53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5937" y="1091410"/>
            <a:ext cx="11160125" cy="553998"/>
          </a:xfrm>
          <a:prstGeom prst="rect">
            <a:avLst/>
          </a:prstGeom>
        </p:spPr>
        <p:txBody>
          <a:bodyPr vert="horz" lIns="36000" tIns="0" rIns="36000" bIns="0" rtlCol="0" anchor="t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5938" y="2349500"/>
            <a:ext cx="5580062" cy="360045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515938" y="307497"/>
            <a:ext cx="5580062" cy="261610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1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46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8" r:id="rId4"/>
  </p:sldLayoutIdLst>
  <p:hf sldNum="0" hdr="0" dt="0"/>
  <p:txStyles>
    <p:titleStyle>
      <a:lvl1pPr marL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Tx/>
        <a:buNone/>
        <a:defRPr sz="15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Symbol" panose="05050102010706020507" pitchFamily="18" charset="2"/>
        <a:buChar char="·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3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686" userDrawn="1">
          <p15:clr>
            <a:srgbClr val="F26B43"/>
          </p15:clr>
        </p15:guide>
        <p15:guide id="5" orient="horz" pos="148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>
          <a:xfrm>
            <a:off x="-7712" y="190789"/>
            <a:ext cx="9693714" cy="967426"/>
          </a:xfrm>
          <a:prstGeom prst="rect">
            <a:avLst/>
          </a:prstGeom>
          <a:solidFill>
            <a:srgbClr val="E10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154" y="6093472"/>
            <a:ext cx="3500846" cy="7645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02" y="34925"/>
            <a:ext cx="2505998" cy="12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7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3698" y="1166274"/>
            <a:ext cx="4608512" cy="1107996"/>
          </a:xfrm>
        </p:spPr>
        <p:txBody>
          <a:bodyPr/>
          <a:lstStyle/>
          <a:p>
            <a:r>
              <a:rPr lang="en-US" altLang="zh-CN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2023 </a:t>
            </a:r>
            <a:r>
              <a:rPr lang="zh-CN" altLang="en-US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北邮</a:t>
            </a:r>
            <a:r>
              <a:rPr lang="en-US" altLang="zh-CN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</a:t>
            </a:r>
            <a:r>
              <a:rPr lang="zh-CN" altLang="en-US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里昂</a:t>
            </a:r>
            <a:r>
              <a:rPr lang="en-US" altLang="zh-CN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EMBA</a:t>
            </a:r>
            <a:r>
              <a:rPr lang="zh-CN" altLang="en-US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面试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公司名称 </a:t>
            </a:r>
            <a:endParaRPr lang="en-US" altLang="zh-CN" dirty="0"/>
          </a:p>
          <a:p>
            <a:r>
              <a:rPr lang="zh-CN" altLang="en-US" dirty="0"/>
              <a:t>姓名</a:t>
            </a:r>
            <a:endParaRPr lang="en-US" altLang="zh-CN" dirty="0"/>
          </a:p>
          <a:p>
            <a:r>
              <a:rPr lang="zh-CN" altLang="en-US" dirty="0"/>
              <a:t>职务</a:t>
            </a:r>
            <a:endParaRPr lang="fr-FR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" r="49193"/>
          <a:stretch/>
        </p:blipFill>
        <p:spPr>
          <a:xfrm>
            <a:off x="3624856" y="5129808"/>
            <a:ext cx="182307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1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06" r="49830"/>
          <a:stretch/>
        </p:blipFill>
        <p:spPr>
          <a:xfrm>
            <a:off x="8724154" y="5146439"/>
            <a:ext cx="1764334" cy="171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主要内容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19288" y="2805008"/>
            <a:ext cx="5508625" cy="3169022"/>
          </a:xfrm>
        </p:spPr>
        <p:txBody>
          <a:bodyPr/>
          <a:lstStyle/>
          <a:p>
            <a:pPr marL="0" indent="0"/>
            <a:r>
              <a:rPr lang="en-US" altLang="zh-CN" dirty="0"/>
              <a:t>01 </a:t>
            </a:r>
            <a:r>
              <a:rPr lang="zh-CN" altLang="en-US" dirty="0"/>
              <a:t>公司</a:t>
            </a:r>
            <a:r>
              <a:rPr lang="en-US" altLang="zh-CN" dirty="0"/>
              <a:t>/</a:t>
            </a:r>
            <a:r>
              <a:rPr lang="zh-CN" altLang="en-US" dirty="0"/>
              <a:t>项目简介</a:t>
            </a:r>
            <a:endParaRPr lang="en-US" altLang="zh-CN" dirty="0"/>
          </a:p>
          <a:p>
            <a:pPr marL="0" indent="0"/>
            <a:r>
              <a:rPr lang="fr-FR" dirty="0">
                <a:latin typeface="+mn-lt"/>
              </a:rPr>
              <a:t>02</a:t>
            </a:r>
            <a:r>
              <a:rPr lang="fr-FR" dirty="0"/>
              <a:t> </a:t>
            </a:r>
            <a:r>
              <a:rPr lang="zh-CN" altLang="en-US" dirty="0"/>
              <a:t>商业模式分析</a:t>
            </a:r>
            <a:endParaRPr lang="fr-FR" dirty="0"/>
          </a:p>
          <a:p>
            <a:r>
              <a:rPr lang="fr-FR" dirty="0">
                <a:latin typeface="+mn-lt"/>
              </a:rPr>
              <a:t>03</a:t>
            </a:r>
            <a:r>
              <a:rPr lang="fr-FR" dirty="0"/>
              <a:t>	</a:t>
            </a:r>
            <a:r>
              <a:rPr lang="zh-CN" altLang="en-US" dirty="0"/>
              <a:t>公司竞争优势</a:t>
            </a:r>
            <a:endParaRPr lang="fr-FR" dirty="0"/>
          </a:p>
          <a:p>
            <a:r>
              <a:rPr lang="fr-FR" dirty="0">
                <a:latin typeface="+mn-lt"/>
              </a:rPr>
              <a:t>04 </a:t>
            </a:r>
            <a:r>
              <a:rPr lang="zh-CN" altLang="en-US" dirty="0">
                <a:latin typeface="+mn-lt"/>
              </a:rPr>
              <a:t>面临问题</a:t>
            </a:r>
            <a:r>
              <a:rPr lang="en-US" altLang="zh-CN" dirty="0">
                <a:latin typeface="+mn-lt"/>
              </a:rPr>
              <a:t>/</a:t>
            </a:r>
            <a:r>
              <a:rPr lang="zh-CN" altLang="en-US" dirty="0">
                <a:latin typeface="+mn-lt"/>
              </a:rPr>
              <a:t>痛点</a:t>
            </a:r>
            <a:endParaRPr lang="fr-FR" dirty="0">
              <a:latin typeface="+mn-lt"/>
            </a:endParaRPr>
          </a:p>
          <a:p>
            <a:pPr marL="0" indent="0"/>
            <a:r>
              <a:rPr lang="en-US" altLang="zh-CN" dirty="0">
                <a:latin typeface="+mn-lt"/>
              </a:rPr>
              <a:t>05 </a:t>
            </a:r>
            <a:r>
              <a:rPr lang="zh-CN" altLang="en-US" dirty="0">
                <a:latin typeface="+mn-lt"/>
              </a:rPr>
              <a:t>未来三年战略规划</a:t>
            </a:r>
            <a:endParaRPr lang="en-US" altLang="zh-CN" dirty="0">
              <a:latin typeface="+mn-lt"/>
            </a:endParaRPr>
          </a:p>
          <a:p>
            <a:pPr marL="0" indent="0"/>
            <a:r>
              <a:rPr lang="en-US" altLang="zh-CN" dirty="0"/>
              <a:t>06 </a:t>
            </a:r>
            <a:r>
              <a:rPr lang="zh-CN" altLang="en-US" dirty="0"/>
              <a:t>个人在公司发展中的作用</a:t>
            </a:r>
            <a:endParaRPr lang="en-US" altLang="zh-CN" dirty="0"/>
          </a:p>
          <a:p>
            <a:pPr marL="0" indent="0"/>
            <a:r>
              <a:rPr lang="en-US" altLang="zh-CN" dirty="0"/>
              <a:t>07 </a:t>
            </a:r>
            <a:r>
              <a:rPr lang="zh-CN" altLang="en-US" dirty="0"/>
              <a:t>个人发展规划及学习需求 </a:t>
            </a:r>
            <a:endParaRPr lang="fr-FR" dirty="0">
              <a:latin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22" y="63960"/>
            <a:ext cx="5946878" cy="1640020"/>
          </a:xfrm>
          <a:prstGeom prst="rect">
            <a:avLst/>
          </a:prstGeom>
        </p:spPr>
      </p:pic>
      <p:pic>
        <p:nvPicPr>
          <p:cNvPr id="8" name="图片占位符 19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31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732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</a:t>
            </a:r>
            <a:r>
              <a:rPr lang="en-US" altLang="zh-CN" dirty="0"/>
              <a:t>/</a:t>
            </a:r>
            <a:r>
              <a:rPr lang="zh-CN" altLang="en-US" dirty="0"/>
              <a:t>项目简介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zh-CN" altLang="en-US" dirty="0"/>
              <a:t>北京邮电大学</a:t>
            </a:r>
            <a:r>
              <a:rPr lang="en-US" altLang="zh-CN" dirty="0"/>
              <a:t>-</a:t>
            </a:r>
            <a:r>
              <a:rPr lang="zh-CN" altLang="en-US" dirty="0"/>
              <a:t>法国里昂商学院</a:t>
            </a:r>
            <a:r>
              <a:rPr lang="en-US" altLang="zh-CN" dirty="0"/>
              <a:t>EMBA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23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商业模式分析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zh-CN" altLang="en-US" dirty="0"/>
              <a:t>北京邮电大学</a:t>
            </a:r>
            <a:r>
              <a:rPr lang="en-US" altLang="zh-CN" dirty="0"/>
              <a:t>-</a:t>
            </a:r>
            <a:r>
              <a:rPr lang="zh-CN" altLang="en-US" dirty="0"/>
              <a:t>法国里昂商学院</a:t>
            </a:r>
            <a:r>
              <a:rPr lang="en-US" altLang="zh-CN" dirty="0"/>
              <a:t>EMBA</a:t>
            </a:r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99848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公司竞争优势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zh-CN" altLang="en-US" dirty="0"/>
              <a:t>北京邮电大学</a:t>
            </a:r>
            <a:r>
              <a:rPr lang="en-US" altLang="zh-CN" dirty="0"/>
              <a:t>-</a:t>
            </a:r>
            <a:r>
              <a:rPr lang="zh-CN" altLang="en-US" dirty="0"/>
              <a:t>法国里昂商学院</a:t>
            </a:r>
            <a:r>
              <a:rPr lang="en-US" altLang="zh-CN" dirty="0"/>
              <a:t>EMBA</a:t>
            </a:r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315844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面临问题</a:t>
            </a:r>
            <a:r>
              <a:rPr lang="en-US" altLang="zh-CN" dirty="0"/>
              <a:t>/</a:t>
            </a:r>
            <a:r>
              <a:rPr lang="zh-CN" altLang="en-US" dirty="0"/>
              <a:t>痛点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zh-CN" altLang="en-US" dirty="0"/>
              <a:t>北京邮电大学</a:t>
            </a:r>
            <a:r>
              <a:rPr lang="en-US" altLang="zh-CN" dirty="0"/>
              <a:t>-</a:t>
            </a:r>
            <a:r>
              <a:rPr lang="zh-CN" altLang="en-US" dirty="0"/>
              <a:t>法国里昂商学院</a:t>
            </a:r>
            <a:r>
              <a:rPr lang="en-US" altLang="zh-CN" dirty="0"/>
              <a:t>EMBA</a:t>
            </a:r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383904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未来三年战略规划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zh-CN" altLang="en-US" dirty="0"/>
              <a:t>北京邮电大学</a:t>
            </a:r>
            <a:r>
              <a:rPr lang="en-US" altLang="zh-CN" dirty="0"/>
              <a:t>-</a:t>
            </a:r>
            <a:r>
              <a:rPr lang="zh-CN" altLang="en-US" dirty="0"/>
              <a:t>法国里昂商学院</a:t>
            </a:r>
            <a:r>
              <a:rPr lang="en-US" altLang="zh-CN" dirty="0"/>
              <a:t>EMBA</a:t>
            </a:r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274386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个人在公司发展中的作用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zh-CN" altLang="en-US" dirty="0"/>
              <a:t>北京邮电大学</a:t>
            </a:r>
            <a:r>
              <a:rPr lang="en-US" altLang="zh-CN" dirty="0"/>
              <a:t>-</a:t>
            </a:r>
            <a:r>
              <a:rPr lang="zh-CN" altLang="en-US" dirty="0"/>
              <a:t>法国里昂商学院</a:t>
            </a:r>
            <a:r>
              <a:rPr lang="en-US" altLang="zh-CN" dirty="0"/>
              <a:t>EMBA</a:t>
            </a:r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381714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个人发展规划及学习需求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zh-CN" altLang="en-US" dirty="0"/>
              <a:t>北京邮电大学</a:t>
            </a:r>
            <a:r>
              <a:rPr lang="en-US" altLang="zh-CN" dirty="0"/>
              <a:t>-</a:t>
            </a:r>
            <a:r>
              <a:rPr lang="zh-CN" altLang="en-US" dirty="0"/>
              <a:t>法国里昂商学院</a:t>
            </a:r>
            <a:r>
              <a:rPr lang="en-US" altLang="zh-CN" dirty="0"/>
              <a:t>EMBA</a:t>
            </a:r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150689068"/>
      </p:ext>
    </p:extLst>
  </p:cSld>
  <p:clrMapOvr>
    <a:masterClrMapping/>
  </p:clrMapOvr>
</p:sld>
</file>

<file path=ppt/theme/theme1.xml><?xml version="1.0" encoding="utf-8"?>
<a:theme xmlns:a="http://schemas.openxmlformats.org/drawingml/2006/main" name="EM Lyon">
  <a:themeElements>
    <a:clrScheme name="EM Lyon_Couleurs">
      <a:dk1>
        <a:sysClr val="windowText" lastClr="000000"/>
      </a:dk1>
      <a:lt1>
        <a:sysClr val="window" lastClr="FFFFFF"/>
      </a:lt1>
      <a:dk2>
        <a:srgbClr val="E2001A"/>
      </a:dk2>
      <a:lt2>
        <a:srgbClr val="CCCCCC"/>
      </a:lt2>
      <a:accent1>
        <a:srgbClr val="E2001A"/>
      </a:accent1>
      <a:accent2>
        <a:srgbClr val="3E71D4"/>
      </a:accent2>
      <a:accent3>
        <a:srgbClr val="D5A94F"/>
      </a:accent3>
      <a:accent4>
        <a:srgbClr val="9500A0"/>
      </a:accent4>
      <a:accent5>
        <a:srgbClr val="EC6244"/>
      </a:accent5>
      <a:accent6>
        <a:srgbClr val="ACB0D9"/>
      </a:accent6>
      <a:hlink>
        <a:srgbClr val="E2001A"/>
      </a:hlink>
      <a:folHlink>
        <a:srgbClr val="E2001A"/>
      </a:folHlink>
    </a:clrScheme>
    <a:fontScheme name="EM Lyon_Polices">
      <a:majorFont>
        <a:latin typeface="Poppins SemiBold"/>
        <a:ea typeface=""/>
        <a:cs typeface=""/>
      </a:majorFont>
      <a:minorFont>
        <a:latin typeface="Noto Serif S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Lyon Modèle 16x9 v1b.potx" id="{04EEF6A8-12A6-4613-9927-4AF22D871DE9}" vid="{B45A84C5-F185-4CCD-8AE1-305DBEBB7474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EMLYON_POWERPOINT_16.9</Template>
  <TotalTime>93</TotalTime>
  <Words>107</Words>
  <Application>Microsoft Office PowerPoint</Application>
  <PresentationFormat>宽屏</PresentationFormat>
  <Paragraphs>26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 Unicode MS</vt:lpstr>
      <vt:lpstr>Noto Serif SC</vt:lpstr>
      <vt:lpstr>Noto Serif SC Light</vt:lpstr>
      <vt:lpstr>Poppins</vt:lpstr>
      <vt:lpstr>Poppins Medium</vt:lpstr>
      <vt:lpstr>Poppins SemiBold</vt:lpstr>
      <vt:lpstr>Arial</vt:lpstr>
      <vt:lpstr>Calibri</vt:lpstr>
      <vt:lpstr>Symbol</vt:lpstr>
      <vt:lpstr>EM Lyon</vt:lpstr>
      <vt:lpstr>自定义设计方案</vt:lpstr>
      <vt:lpstr>2023 北邮-里昂EMBA面试</vt:lpstr>
      <vt:lpstr>主要内容</vt:lpstr>
      <vt:lpstr>公司/项目简介</vt:lpstr>
      <vt:lpstr>商业模式分析</vt:lpstr>
      <vt:lpstr>公司竞争优势</vt:lpstr>
      <vt:lpstr>面临问题/痛点</vt:lpstr>
      <vt:lpstr>未来三年战略规划</vt:lpstr>
      <vt:lpstr>个人在公司发展中的作用</vt:lpstr>
      <vt:lpstr>个人发展规划及学习需求</vt:lpstr>
      <vt:lpstr>PowerPoint 演示文稿</vt:lpstr>
    </vt:vector>
  </TitlesOfParts>
  <Company>EM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VACCON Magali</dc:creator>
  <cp:lastModifiedBy>蒙奇</cp:lastModifiedBy>
  <cp:revision>21</cp:revision>
  <dcterms:created xsi:type="dcterms:W3CDTF">2021-04-06T09:55:03Z</dcterms:created>
  <dcterms:modified xsi:type="dcterms:W3CDTF">2023-04-12T01:49:47Z</dcterms:modified>
</cp:coreProperties>
</file>